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1241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827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6010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0384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9838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8171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9173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0319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346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459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575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317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866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78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1214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161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074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1986E51-4E7F-4E5E-A80A-1C6A1455E090}" type="datetimeFigureOut">
              <a:rPr lang="hr-HR" smtClean="0"/>
              <a:t>28.9.2021.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1762F-D8CB-447B-9A2F-F98BABB6DD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17257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Firenca" TargetMode="External"/><Relationship Id="rId2" Type="http://schemas.openxmlformats.org/officeDocument/2006/relationships/hyperlink" Target="https://hr.wikipedia.org/wiki/Vulgarni_latinski_jezi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r.wikipedia.org/wiki/Italij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lobal-link.hr/prijevod-talijansk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8ACBB-AE9E-4290-B9ED-4536B91F3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Talijanski jezik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349E12-582D-42E1-980D-EF6007E00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Ivan Dominik Divjak </a:t>
            </a:r>
          </a:p>
        </p:txBody>
      </p:sp>
    </p:spTree>
    <p:extLst>
      <p:ext uri="{BB962C8B-B14F-4D97-AF65-F5344CB8AC3E}">
        <p14:creationId xmlns:p14="http://schemas.microsoft.com/office/powerpoint/2010/main" val="244436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43ADC-A17B-4D6A-8FB0-A9FBACABD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Nastanak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38053-E507-47EB-A7F1-799E47635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</a:rPr>
              <a:t>Talijanski je romanski jezik, to jest jezik koji se razvio iz </a:t>
            </a:r>
            <a:r>
              <a:rPr lang="hr-HR" dirty="0">
                <a:latin typeface="Arial" panose="020B0604020202020204" pitchFamily="34" charset="0"/>
                <a:hlinkClick r:id="rId2" tooltip="Vulgarni latinski jezi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latinskog</a:t>
            </a:r>
            <a:r>
              <a:rPr lang="hr-HR" dirty="0">
                <a:latin typeface="Arial" panose="020B0604020202020204" pitchFamily="34" charset="0"/>
              </a:rPr>
              <a:t>, </a:t>
            </a:r>
            <a:r>
              <a:rPr lang="pt-BR" dirty="0">
                <a:latin typeface="Arial" panose="020B0604020202020204" pitchFamily="34" charset="0"/>
              </a:rPr>
              <a:t>temelji se na </a:t>
            </a:r>
            <a:r>
              <a:rPr lang="pt-BR" u="sng" dirty="0"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firentinskom</a:t>
            </a:r>
            <a:r>
              <a:rPr lang="pt-BR" dirty="0">
                <a:latin typeface="Arial" panose="020B0604020202020204" pitchFamily="34" charset="0"/>
              </a:rPr>
              <a:t> narječju</a:t>
            </a:r>
            <a:r>
              <a:rPr lang="hr-HR" dirty="0">
                <a:latin typeface="Arial" panose="020B0604020202020204" pitchFamily="34" charset="0"/>
              </a:rPr>
              <a:t>, a piše pismom latinica.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2729127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2588-2F41-40F1-914F-D9D693A0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Tko ga koristi koristi i gdije se koristi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F91CB-663E-4EEB-9C3D-871F0C79A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Gdije se govori: </a:t>
            </a:r>
            <a:r>
              <a:rPr lang="hr-HR" dirty="0">
                <a:hlinkClick r:id="rId2" tooltip="Italij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Italija</a:t>
            </a:r>
            <a:r>
              <a:rPr lang="hr-HR" dirty="0"/>
              <a:t> i 29 drugih država</a:t>
            </a:r>
          </a:p>
          <a:p>
            <a:endParaRPr lang="hr-HR" dirty="0"/>
          </a:p>
          <a:p>
            <a:r>
              <a:rPr lang="hr-HR" b="1" dirty="0"/>
              <a:t>Broj govornika: </a:t>
            </a:r>
            <a:r>
              <a:rPr lang="hr-HR" dirty="0"/>
              <a:t>materinji jezik: oko 61 milijuna ljudi</a:t>
            </a:r>
          </a:p>
          <a:p>
            <a:endParaRPr lang="hr-HR" dirty="0"/>
          </a:p>
          <a:p>
            <a:r>
              <a:rPr lang="hr-HR" dirty="0"/>
              <a:t>Većinom se koristi u Zapadnoj Europi</a:t>
            </a:r>
          </a:p>
        </p:txBody>
      </p:sp>
    </p:spTree>
    <p:extLst>
      <p:ext uri="{BB962C8B-B14F-4D97-AF65-F5344CB8AC3E}">
        <p14:creationId xmlns:p14="http://schemas.microsoft.com/office/powerpoint/2010/main" val="1800960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69C8D-1680-4A38-8756-74638A2BE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-90664"/>
            <a:ext cx="9404723" cy="1400530"/>
          </a:xfrm>
        </p:spPr>
        <p:txBody>
          <a:bodyPr/>
          <a:lstStyle/>
          <a:p>
            <a:r>
              <a:rPr lang="hr-HR" dirty="0"/>
              <a:t>Talijanska abeceda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AEB82-EFB5-42C7-9610-89E504B9A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538" y="2052918"/>
            <a:ext cx="8946541" cy="4195481"/>
          </a:xfrm>
        </p:spPr>
        <p:txBody>
          <a:bodyPr/>
          <a:lstStyle/>
          <a:p>
            <a:pPr marL="0" indent="0">
              <a:buNone/>
            </a:pPr>
            <a:br>
              <a:rPr lang="hr-HR" dirty="0"/>
            </a:br>
            <a:r>
              <a:rPr lang="hr-HR" dirty="0"/>
              <a:t>                                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EFEE7B-21D7-44F2-A983-BB4C32002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55854"/>
              </p:ext>
            </p:extLst>
          </p:nvPr>
        </p:nvGraphicFramePr>
        <p:xfrm>
          <a:off x="0" y="609601"/>
          <a:ext cx="4473270" cy="6092504"/>
        </p:xfrm>
        <a:graphic>
          <a:graphicData uri="http://schemas.openxmlformats.org/drawingml/2006/table">
            <a:tbl>
              <a:tblPr/>
              <a:tblGrid>
                <a:gridCol w="1491090">
                  <a:extLst>
                    <a:ext uri="{9D8B030D-6E8A-4147-A177-3AD203B41FA5}">
                      <a16:colId xmlns:a16="http://schemas.microsoft.com/office/drawing/2014/main" val="161265913"/>
                    </a:ext>
                  </a:extLst>
                </a:gridCol>
                <a:gridCol w="1491090">
                  <a:extLst>
                    <a:ext uri="{9D8B030D-6E8A-4147-A177-3AD203B41FA5}">
                      <a16:colId xmlns:a16="http://schemas.microsoft.com/office/drawing/2014/main" val="3413525932"/>
                    </a:ext>
                  </a:extLst>
                </a:gridCol>
                <a:gridCol w="1491090">
                  <a:extLst>
                    <a:ext uri="{9D8B030D-6E8A-4147-A177-3AD203B41FA5}">
                      <a16:colId xmlns:a16="http://schemas.microsoft.com/office/drawing/2014/main" val="2029479729"/>
                    </a:ext>
                  </a:extLst>
                </a:gridCol>
              </a:tblGrid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1" i="0" dirty="0">
                          <a:effectLst/>
                          <a:latin typeface="Times New Roman" panose="02020603050405020304" pitchFamily="18" charset="0"/>
                        </a:rPr>
                        <a:t>Mala slova</a:t>
                      </a:r>
                      <a:endParaRPr lang="hr-HR" sz="1400" b="0" i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1" i="0">
                          <a:effectLst/>
                          <a:latin typeface="Times New Roman" panose="02020603050405020304" pitchFamily="18" charset="0"/>
                        </a:rPr>
                        <a:t>Velika slova</a:t>
                      </a:r>
                      <a:endParaRPr lang="hr-HR" sz="1400" b="0" i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1" i="0">
                          <a:effectLst/>
                          <a:latin typeface="Times New Roman" panose="02020603050405020304" pitchFamily="18" charset="0"/>
                        </a:rPr>
                        <a:t>Nazivi slova</a:t>
                      </a:r>
                      <a:endParaRPr lang="hr-HR" sz="1400" b="0" i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868041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7508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bi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766617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c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C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ci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210741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di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473604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037884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f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F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effe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114363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gi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998583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h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H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acca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742314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033944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l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L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elle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579828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m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M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emme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55235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enne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04474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o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O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o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489386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pi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632367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qu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515012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erre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981806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esse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958691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ti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427322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488115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vu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970486"/>
                  </a:ext>
                </a:extLst>
              </a:tr>
              <a:tr h="2535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z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effectLst/>
                          <a:latin typeface="Times New Roman" panose="02020603050405020304" pitchFamily="18" charset="0"/>
                        </a:rPr>
                        <a:t>Z</a:t>
                      </a:r>
                    </a:p>
                  </a:txBody>
                  <a:tcPr marL="47679" marR="47679" marT="31786" marB="317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effectLst/>
                          <a:latin typeface="Times New Roman" panose="02020603050405020304" pitchFamily="18" charset="0"/>
                        </a:rPr>
                        <a:t>zeta</a:t>
                      </a:r>
                    </a:p>
                  </a:txBody>
                  <a:tcPr marL="47679" marR="47679" marT="31786" marB="3178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3136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56D0474-A5D9-4574-8BA5-5516D00BD128}"/>
              </a:ext>
            </a:extLst>
          </p:cNvPr>
          <p:cNvSpPr txBox="1"/>
          <p:nvPr/>
        </p:nvSpPr>
        <p:spPr>
          <a:xfrm>
            <a:off x="5009322" y="141809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b="0" i="0" dirty="0">
                <a:effectLst/>
                <a:latin typeface="Times New Roman" panose="02020603050405020304" pitchFamily="18" charset="0"/>
              </a:rPr>
              <a:t>Njima se pribraja još sljedećih 5 slova, koja nalazimo u riječima stranog porijekla, uglavnom posuđenima iz engleskog jezika:</a:t>
            </a:r>
            <a:endParaRPr lang="hr-HR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2BEC282-B22C-4B87-BC2F-2F35E84FB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6782"/>
              </p:ext>
            </p:extLst>
          </p:nvPr>
        </p:nvGraphicFramePr>
        <p:xfrm>
          <a:off x="5577191" y="2699250"/>
          <a:ext cx="4473270" cy="3277480"/>
        </p:xfrm>
        <a:graphic>
          <a:graphicData uri="http://schemas.openxmlformats.org/drawingml/2006/table">
            <a:tbl>
              <a:tblPr/>
              <a:tblGrid>
                <a:gridCol w="1491090">
                  <a:extLst>
                    <a:ext uri="{9D8B030D-6E8A-4147-A177-3AD203B41FA5}">
                      <a16:colId xmlns:a16="http://schemas.microsoft.com/office/drawing/2014/main" val="3229322313"/>
                    </a:ext>
                  </a:extLst>
                </a:gridCol>
                <a:gridCol w="1325641">
                  <a:extLst>
                    <a:ext uri="{9D8B030D-6E8A-4147-A177-3AD203B41FA5}">
                      <a16:colId xmlns:a16="http://schemas.microsoft.com/office/drawing/2014/main" val="3693460489"/>
                    </a:ext>
                  </a:extLst>
                </a:gridCol>
                <a:gridCol w="1656539">
                  <a:extLst>
                    <a:ext uri="{9D8B030D-6E8A-4147-A177-3AD203B41FA5}">
                      <a16:colId xmlns:a16="http://schemas.microsoft.com/office/drawing/2014/main" val="2950829190"/>
                    </a:ext>
                  </a:extLst>
                </a:gridCol>
              </a:tblGrid>
              <a:tr h="84035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1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Mala slova</a:t>
                      </a:r>
                      <a:endParaRPr lang="hr-HR" sz="1400" b="0" i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1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Velika slova</a:t>
                      </a:r>
                      <a:endParaRPr lang="hr-HR" sz="1400" b="0" i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1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Nazivi slova</a:t>
                      </a:r>
                      <a:endParaRPr lang="hr-HR" sz="1400" b="0" i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38416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j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J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i lunga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17951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appa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409284"/>
                  </a:ext>
                </a:extLst>
              </a:tr>
              <a:tr h="56023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w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W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vu doppia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076851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ics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87811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r-HR" sz="1400" b="0" i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r-HR" sz="14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ipsilon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845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726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70216-577E-44B6-9276-9288188C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Više o talijanskom jeziku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73385-DDF5-4C77-987E-A9516C196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1656522"/>
            <a:ext cx="9541566" cy="4996069"/>
          </a:xfrm>
        </p:spPr>
        <p:txBody>
          <a:bodyPr>
            <a:normAutofit/>
          </a:bodyPr>
          <a:lstStyle/>
          <a:p>
            <a:r>
              <a:rPr lang="hr-HR" dirty="0">
                <a:latin typeface="Source Sans Pro" panose="020B0604020202020204" pitchFamily="34" charset="0"/>
              </a:rPr>
              <a:t>Kako je većina populacije bila nepismena kada se koristio standardni latinski jezik, intenzivno su se stvarale govorne razlike među gradovima i regijama u Italiji.</a:t>
            </a:r>
          </a:p>
          <a:p>
            <a:r>
              <a:rPr lang="hr-HR" dirty="0">
                <a:latin typeface="Source Sans Pro" panose="020B0604020202020204" pitchFamily="34" charset="0"/>
              </a:rPr>
              <a:t>One su zajednički nazivane </a:t>
            </a:r>
            <a:r>
              <a:rPr lang="hr-HR" i="1" dirty="0">
                <a:latin typeface="Source Sans Pro" panose="020B0604020202020204" pitchFamily="34" charset="0"/>
              </a:rPr>
              <a:t>sermo vulgaris</a:t>
            </a:r>
            <a:r>
              <a:rPr lang="hr-HR" dirty="0">
                <a:latin typeface="Source Sans Pro" panose="020B0604020202020204" pitchFamily="34" charset="0"/>
              </a:rPr>
              <a:t>, tj. pučki jezik. </a:t>
            </a:r>
          </a:p>
          <a:p>
            <a:r>
              <a:rPr lang="hr-HR" dirty="0">
                <a:latin typeface="Source Sans Pro" panose="020B0604020202020204" pitchFamily="34" charset="0"/>
              </a:rPr>
              <a:t>Te su govorne varijante prevladale u 5. stoljeću zbog raspada Zapadnog Rimskog Carstva i od tada se polako razvijaju značajke današnjeg </a:t>
            </a:r>
            <a:r>
              <a:rPr lang="hr-HR" dirty="0">
                <a:latin typeface="Source Sans Pro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talijanskog jezika</a:t>
            </a:r>
            <a:r>
              <a:rPr lang="hr-HR" dirty="0">
                <a:latin typeface="Source Sans Pro" panose="020B0604020202020204" pitchFamily="34" charset="0"/>
              </a:rPr>
              <a:t>. </a:t>
            </a:r>
          </a:p>
          <a:p>
            <a:r>
              <a:rPr lang="hr-HR" dirty="0">
                <a:latin typeface="Source Sans Pro" panose="020B0604020202020204" pitchFamily="34" charset="0"/>
              </a:rPr>
              <a:t>Varijante su se toliko počele razlikovati da se krajem 8. stoljeća govornici više nisu međusobno razumijeli te je stoga latinski nametnut kao pisani standardni jezik. </a:t>
            </a:r>
          </a:p>
        </p:txBody>
      </p:sp>
    </p:spTree>
    <p:extLst>
      <p:ext uri="{BB962C8B-B14F-4D97-AF65-F5344CB8AC3E}">
        <p14:creationId xmlns:p14="http://schemas.microsoft.com/office/powerpoint/2010/main" val="1054814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8F289-79BD-44B1-AF2B-1C5CADF59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Više o talijanskom jeziku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135E3-D8E4-4AAE-80C3-86D0485F9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Source Sans Pro" panose="020B0604020202020204" pitchFamily="34" charset="0"/>
              </a:rPr>
              <a:t>Početkom renesanse, varijanta talijanskog iz Toskane se počela širiti talijanskim govornim područjem zbog intenzivne trgovine Firence s ostalim dijelovima Italije i zbog svoje centralne pozicije. </a:t>
            </a:r>
          </a:p>
          <a:p>
            <a:r>
              <a:rPr lang="hr-HR" dirty="0">
                <a:latin typeface="Source Sans Pro" panose="020B0604020202020204" pitchFamily="34" charset="0"/>
              </a:rPr>
              <a:t>Pogodovalo je i to što je ta varijanta najmanje odskakala od klasičnog latinskog jezika koji je bio okosnica tradicije i vjerskoga života, ali i jezik na kojem su stvarali veliki pisci poput Dante-a, Petrarke i dr. </a:t>
            </a:r>
          </a:p>
          <a:p>
            <a:r>
              <a:rPr lang="hr-HR" dirty="0">
                <a:latin typeface="Source Sans Pro" panose="020B0604020202020204" pitchFamily="34" charset="0"/>
              </a:rPr>
              <a:t>Nakon ujedinjenja Kraljevine Italije 1861. godine, toskanska varijanta postaje opće prihvaćena te ostale varijante ostaju na razini regionalnih dijalekata.</a:t>
            </a:r>
          </a:p>
          <a:p>
            <a:r>
              <a:rPr lang="hr-HR" dirty="0">
                <a:latin typeface="Source Sans Pro" panose="020B0604020202020204" pitchFamily="34" charset="0"/>
              </a:rPr>
              <a:t>Za razliku od latinskog jezika, današnji </a:t>
            </a:r>
            <a:r>
              <a:rPr lang="hr-HR" b="1" dirty="0">
                <a:latin typeface="Source Sans Pro" panose="020B0604020202020204" pitchFamily="34" charset="0"/>
              </a:rPr>
              <a:t>talijanski jezik</a:t>
            </a:r>
            <a:r>
              <a:rPr lang="hr-HR" dirty="0">
                <a:latin typeface="Source Sans Pro" panose="020B0604020202020204" pitchFamily="34" charset="0"/>
              </a:rPr>
              <a:t> nema deklinacije imenica, nema srednji rod, sadrži određene članove i više prijedložnih izraza.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1221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304</TotalTime>
  <Words>392</Words>
  <Application>Microsoft Office PowerPoint</Application>
  <PresentationFormat>Widescreen</PresentationFormat>
  <Paragraphs>107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Source Sans Pro</vt:lpstr>
      <vt:lpstr>Times New Roman</vt:lpstr>
      <vt:lpstr>Wingdings 3</vt:lpstr>
      <vt:lpstr>Ion</vt:lpstr>
      <vt:lpstr>Talijanski jezik</vt:lpstr>
      <vt:lpstr>Nastanak</vt:lpstr>
      <vt:lpstr>Tko ga koristi koristi i gdije se koristi</vt:lpstr>
      <vt:lpstr>Talijanska abeceda</vt:lpstr>
      <vt:lpstr>Više o talijanskom jeziku</vt:lpstr>
      <vt:lpstr>Više o talijanskom jeziku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Talijanski jezik</dc:title>
  <dc:creator>Ivan Dominik Divjak</dc:creator>
  <cp:lastModifiedBy>Ivan Dominik Divjak</cp:lastModifiedBy>
  <cp:revision>3</cp:revision>
  <dcterms:created xsi:type="dcterms:W3CDTF">2021-09-28T12:20:01Z</dcterms:created>
  <dcterms:modified xsi:type="dcterms:W3CDTF">2021-09-28T17:25:00Z</dcterms:modified>
</cp:coreProperties>
</file>