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59" r:id="rId4"/>
    <p:sldId id="263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10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58A67-9772-4E65-8137-03176D237A9D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1F321-DF9B-4CC9-875D-52EB63A6FF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5379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1F321-DF9B-4CC9-875D-52EB63A6FFC5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0696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271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44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891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769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378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499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277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672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257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284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1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D9EF2-38BD-4FDE-AD3F-14524400E6C3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47654-9949-4434-A75D-B9B1EC14C8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649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772400" cy="1512168"/>
          </a:xfrm>
          <a:noFill/>
        </p:spPr>
        <p:txBody>
          <a:bodyPr>
            <a:normAutofit/>
          </a:bodyPr>
          <a:lstStyle/>
          <a:p>
            <a:r>
              <a:rPr lang="hr-HR" sz="6600" b="1" dirty="0" smtClean="0">
                <a:solidFill>
                  <a:schemeClr val="tx2">
                    <a:lumMod val="50000"/>
                  </a:schemeClr>
                </a:solidFill>
              </a:rPr>
              <a:t>ŠVEDSKI JEZIK</a:t>
            </a:r>
            <a:endParaRPr lang="hr-HR" sz="6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4168" y="5517232"/>
            <a:ext cx="2232248" cy="720080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Dominik </a:t>
            </a:r>
            <a:r>
              <a:rPr lang="hr-HR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Biluš</a:t>
            </a:r>
          </a:p>
          <a:p>
            <a:r>
              <a:rPr lang="hr-H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28. </a:t>
            </a:r>
            <a:r>
              <a:rPr lang="hr-H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rujna</a:t>
            </a:r>
            <a:r>
              <a:rPr lang="hr-H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2021.</a:t>
            </a:r>
            <a:endParaRPr lang="hr-HR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514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424936" cy="4968552"/>
          </a:xfrm>
          <a:solidFill>
            <a:schemeClr val="bg1">
              <a:alpha val="56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hr-HR" sz="2400" b="1" dirty="0" smtClean="0">
                <a:solidFill>
                  <a:schemeClr val="bg1"/>
                </a:solidFill>
              </a:rPr>
              <a:t/>
            </a:r>
            <a:br>
              <a:rPr lang="hr-HR" sz="2400" b="1" dirty="0" smtClean="0">
                <a:solidFill>
                  <a:schemeClr val="bg1"/>
                </a:solidFill>
              </a:rPr>
            </a:br>
            <a:r>
              <a:rPr lang="hr-HR" sz="2400" b="1" dirty="0" smtClean="0">
                <a:solidFill>
                  <a:schemeClr val="bg1"/>
                </a:solidFill>
              </a:rPr>
              <a:t>   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</a:rPr>
              <a:t>Švedski jezik pripada skupini </a:t>
            </a:r>
            <a:r>
              <a:rPr lang="hr-HR" sz="2400" b="1" u="sng" dirty="0" smtClean="0">
                <a:solidFill>
                  <a:schemeClr val="tx2">
                    <a:lumMod val="50000"/>
                  </a:schemeClr>
                </a:solidFill>
              </a:rPr>
              <a:t>germanskih jezika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hr-HR" sz="2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</a:rPr>
              <a:t>Neki od germanskih jezika su: engleski, njemački, danski, nizozemski, islandski, </a:t>
            </a:r>
            <a:r>
              <a:rPr lang="hr-HR" sz="2400" b="1" dirty="0" err="1" smtClean="0">
                <a:solidFill>
                  <a:schemeClr val="tx2">
                    <a:lumMod val="50000"/>
                  </a:schemeClr>
                </a:solidFill>
              </a:rPr>
              <a:t>norveški..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</a:rPr>
              <a:t>. Znači da su ti jezici slični, te ako znamo engleski, lako ćemo naučiti i švedski jezik. </a:t>
            </a:r>
            <a:br>
              <a:rPr lang="hr-H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r-H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</a:rPr>
              <a:t>   Preciznije, švedski jezik spada u skupinu </a:t>
            </a:r>
            <a:r>
              <a:rPr lang="hr-HR" sz="2400" b="1" u="sng" dirty="0" smtClean="0">
                <a:solidFill>
                  <a:schemeClr val="tx2">
                    <a:lumMod val="50000"/>
                  </a:schemeClr>
                </a:solidFill>
              </a:rPr>
              <a:t>sjeverno-germanskih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</a:rPr>
              <a:t> jezika, a to su: norveški, švedski, danski, islandski i finski. Znači da se govornici ovih jezika međusobno razumiju, kao što mi razumijemo srpski ili slovenski jezik. </a:t>
            </a:r>
            <a:br>
              <a:rPr lang="hr-H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r-HR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r-HR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</a:rPr>
              <a:t>  Ovim jezikom se služi oko 10 miliona ljudi, uglavnom stanovnika Švedske i Finske. Osim što je službeni jezik u Švedskoj, zanimljivo je da je i u Finskoj službeni jezik zajedno sa finskim jezikom.</a:t>
            </a:r>
            <a:r>
              <a:rPr lang="hr-HR" sz="2400" b="1" dirty="0" smtClean="0">
                <a:solidFill>
                  <a:schemeClr val="bg1"/>
                </a:solidFill>
              </a:rPr>
              <a:t/>
            </a:r>
            <a:br>
              <a:rPr lang="hr-HR" sz="2400" b="1" dirty="0" smtClean="0">
                <a:solidFill>
                  <a:schemeClr val="bg1"/>
                </a:solidFill>
              </a:rPr>
            </a:br>
            <a:endParaRPr lang="hr-H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41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55576" y="3212976"/>
            <a:ext cx="7704856" cy="3312368"/>
          </a:xfrm>
          <a:solidFill>
            <a:schemeClr val="bg1">
              <a:alpha val="0"/>
            </a:schemeClr>
          </a:solidFill>
        </p:spPr>
        <p:txBody>
          <a:bodyPr>
            <a:noAutofit/>
          </a:bodyPr>
          <a:lstStyle/>
          <a:p>
            <a:pPr algn="l"/>
            <a:r>
              <a:rPr lang="hr-HR" sz="24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vi-VN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 </a:t>
            </a:r>
            <a:r>
              <a:rPr lang="vi-VN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švedskom kao posebnom jeziku može se govoriti tek </a:t>
            </a:r>
            <a:r>
              <a:rPr lang="hr-H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završetkom vikinškog</a:t>
            </a:r>
            <a:r>
              <a:rPr lang="vi-VN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 </a:t>
            </a:r>
            <a:r>
              <a:rPr lang="vi-VN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doba</a:t>
            </a:r>
            <a:r>
              <a:rPr lang="hr-H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(oko 800. g.), kada se počinje razlikovati od ostalih skandinavskih jezika.</a:t>
            </a:r>
          </a:p>
          <a:p>
            <a:pPr algn="l"/>
            <a:endParaRPr lang="hr-HR" sz="2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l"/>
            <a:r>
              <a:rPr lang="hr-HR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        </a:t>
            </a:r>
            <a:r>
              <a:rPr lang="hr-HR" sz="2400" b="1" dirty="0" smtClean="0">
                <a:solidFill>
                  <a:schemeClr val="tx1"/>
                </a:solidFill>
              </a:rPr>
              <a:t>Švedska abeceda </a:t>
            </a:r>
          </a:p>
          <a:p>
            <a:pPr algn="l"/>
            <a:r>
              <a:rPr lang="hr-HR" sz="2400" b="1" dirty="0">
                <a:solidFill>
                  <a:schemeClr val="tx1"/>
                </a:solidFill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</a:rPr>
              <a:t>                 ima 29 slova:</a:t>
            </a:r>
            <a:endParaRPr lang="hr-HR" sz="2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53136"/>
            <a:ext cx="2592288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31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874" y="4365104"/>
            <a:ext cx="8208912" cy="1944216"/>
          </a:xfrm>
          <a:solidFill>
            <a:schemeClr val="tx2">
              <a:lumMod val="50000"/>
              <a:alpha val="59000"/>
            </a:schemeClr>
          </a:solidFill>
        </p:spPr>
        <p:txBody>
          <a:bodyPr>
            <a:normAutofit fontScale="90000"/>
          </a:bodyPr>
          <a:lstStyle/>
          <a:p>
            <a:r>
              <a:rPr lang="hr-HR" sz="3200" b="1" dirty="0" smtClean="0">
                <a:solidFill>
                  <a:schemeClr val="bg1"/>
                </a:solidFill>
              </a:rPr>
              <a:t/>
            </a:r>
            <a:br>
              <a:rPr lang="hr-HR" sz="3200" b="1" dirty="0" smtClean="0">
                <a:solidFill>
                  <a:schemeClr val="bg1"/>
                </a:solidFill>
              </a:rPr>
            </a:br>
            <a:r>
              <a:rPr lang="hr-HR" sz="3200" b="1" dirty="0" smtClean="0">
                <a:solidFill>
                  <a:schemeClr val="bg1"/>
                </a:solidFill>
              </a:rPr>
              <a:t>Neke riječi:</a:t>
            </a:r>
            <a:br>
              <a:rPr lang="hr-HR" sz="3200" b="1" dirty="0" smtClean="0">
                <a:solidFill>
                  <a:schemeClr val="bg1"/>
                </a:solidFill>
              </a:rPr>
            </a:br>
            <a:r>
              <a:rPr lang="hr-HR" sz="3200" b="1" dirty="0" err="1" smtClean="0">
                <a:solidFill>
                  <a:srgbClr val="FFFF00"/>
                </a:solidFill>
              </a:rPr>
              <a:t>Tack</a:t>
            </a:r>
            <a:r>
              <a:rPr lang="hr-HR" sz="3200" b="1" dirty="0" smtClean="0">
                <a:solidFill>
                  <a:srgbClr val="FFFF00"/>
                </a:solidFill>
              </a:rPr>
              <a:t> – hvala</a:t>
            </a:r>
            <a:r>
              <a:rPr lang="hr-HR" sz="3200" b="1" dirty="0" smtClean="0">
                <a:solidFill>
                  <a:schemeClr val="bg1"/>
                </a:solidFill>
              </a:rPr>
              <a:t>; </a:t>
            </a:r>
            <a:r>
              <a:rPr lang="hr-HR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Hus - kuća</a:t>
            </a:r>
            <a:r>
              <a:rPr lang="hr-HR" sz="3200" b="1" dirty="0" smtClean="0">
                <a:solidFill>
                  <a:schemeClr val="bg1"/>
                </a:solidFill>
              </a:rPr>
              <a:t>; </a:t>
            </a:r>
            <a:r>
              <a:rPr lang="hr-HR" sz="32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mamma</a:t>
            </a:r>
            <a:r>
              <a:rPr lang="hr-HR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- mama</a:t>
            </a:r>
            <a:r>
              <a:rPr lang="hr-HR" sz="3200" b="1" dirty="0">
                <a:solidFill>
                  <a:schemeClr val="bg1"/>
                </a:solidFill>
              </a:rPr>
              <a:t>; </a:t>
            </a:r>
            <a:r>
              <a:rPr lang="hr-HR" sz="3200" b="1" dirty="0" smtClean="0">
                <a:solidFill>
                  <a:schemeClr val="bg1"/>
                </a:solidFill>
              </a:rPr>
              <a:t/>
            </a:r>
            <a:br>
              <a:rPr lang="hr-HR" sz="3200" b="1" dirty="0" smtClean="0">
                <a:solidFill>
                  <a:schemeClr val="bg1"/>
                </a:solidFill>
              </a:rPr>
            </a:br>
            <a:r>
              <a:rPr lang="hr-HR" sz="32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pappa</a:t>
            </a:r>
            <a:r>
              <a:rPr lang="hr-HR" sz="3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– tata</a:t>
            </a:r>
            <a:r>
              <a:rPr lang="hr-HR" sz="3200" b="1" dirty="0" smtClean="0">
                <a:solidFill>
                  <a:schemeClr val="bg1"/>
                </a:solidFill>
              </a:rPr>
              <a:t>;  </a:t>
            </a:r>
            <a:r>
              <a:rPr lang="hr-HR" sz="32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skola</a:t>
            </a:r>
            <a:r>
              <a:rPr lang="hr-H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- škola</a:t>
            </a:r>
            <a:r>
              <a:rPr lang="hr-HR" sz="3200" b="1" dirty="0" smtClean="0">
                <a:solidFill>
                  <a:schemeClr val="bg1"/>
                </a:solidFill>
              </a:rPr>
              <a:t>; </a:t>
            </a:r>
            <a:r>
              <a:rPr lang="hr-HR" sz="32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hav</a:t>
            </a:r>
            <a:r>
              <a:rPr lang="hr-HR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– more</a:t>
            </a:r>
            <a:r>
              <a:rPr lang="hr-HR" sz="3200" b="1" dirty="0" smtClean="0">
                <a:solidFill>
                  <a:schemeClr val="bg1"/>
                </a:solidFill>
              </a:rPr>
              <a:t>; </a:t>
            </a:r>
            <a:r>
              <a:rPr lang="hr-HR" sz="3200" b="1" dirty="0" smtClean="0">
                <a:solidFill>
                  <a:srgbClr val="FFFF00"/>
                </a:solidFill>
              </a:rPr>
              <a:t>Sol – sunce</a:t>
            </a:r>
            <a:r>
              <a:rPr lang="hr-HR" sz="3200" b="1" dirty="0" smtClean="0">
                <a:solidFill>
                  <a:schemeClr val="bg1"/>
                </a:solidFill>
              </a:rPr>
              <a:t>; </a:t>
            </a:r>
            <a:r>
              <a:rPr lang="hr-HR" sz="3200" b="1" dirty="0" smtClean="0">
                <a:solidFill>
                  <a:schemeClr val="bg1">
                    <a:lumMod val="85000"/>
                  </a:schemeClr>
                </a:solidFill>
              </a:rPr>
              <a:t>gata – ulica</a:t>
            </a:r>
            <a:r>
              <a:rPr lang="hr-HR" sz="3200" b="1" dirty="0">
                <a:solidFill>
                  <a:schemeClr val="bg1"/>
                </a:solidFill>
              </a:rPr>
              <a:t>; </a:t>
            </a:r>
            <a:r>
              <a:rPr lang="hr-HR" sz="32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språk</a:t>
            </a:r>
            <a:r>
              <a:rPr lang="hr-HR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– jezik</a:t>
            </a:r>
            <a:r>
              <a:rPr lang="hr-HR" sz="3200" b="1" dirty="0" smtClean="0">
                <a:solidFill>
                  <a:schemeClr val="bg1"/>
                </a:solidFill>
              </a:rPr>
              <a:t>; </a:t>
            </a:r>
            <a:r>
              <a:rPr lang="hr-HR" sz="32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katt</a:t>
            </a:r>
            <a:r>
              <a:rPr lang="hr-H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- mačka</a:t>
            </a:r>
            <a:r>
              <a:rPr lang="hr-HR" sz="3200" b="1" dirty="0" smtClean="0">
                <a:solidFill>
                  <a:schemeClr val="bg1"/>
                </a:solidFill>
              </a:rPr>
              <a:t/>
            </a:r>
            <a:br>
              <a:rPr lang="hr-HR" sz="3200" b="1" dirty="0" smtClean="0">
                <a:solidFill>
                  <a:schemeClr val="bg1"/>
                </a:solidFill>
              </a:rPr>
            </a:br>
            <a:endParaRPr lang="hr-HR" sz="3200" b="1" dirty="0" smtClean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79984" y="557064"/>
            <a:ext cx="785921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</a:rPr>
              <a:t>Tack för uppmärksamheten!</a:t>
            </a:r>
            <a:br>
              <a:rPr lang="hr-HR" sz="3600" b="1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r-HR" sz="2700" b="1" smtClean="0">
                <a:solidFill>
                  <a:schemeClr val="accent1">
                    <a:lumMod val="50000"/>
                  </a:schemeClr>
                </a:solidFill>
              </a:rPr>
              <a:t>(Hvala na pažnji!)</a:t>
            </a:r>
            <a:endParaRPr lang="hr-HR" sz="27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111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26</Words>
  <Application>Microsoft Office PowerPoint</Application>
  <PresentationFormat>On-screen Show (4:3)</PresentationFormat>
  <Paragraphs>11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ŠVEDSKI JEZIK</vt:lpstr>
      <vt:lpstr>    Švedski jezik pripada skupini germanskih jezika.  Neki od germanskih jezika su: engleski, njemački, danski, nizozemski, islandski, norveški... Znači da su ti jezici slični, te ako znamo engleski, lako ćemo naučiti i švedski jezik.      Preciznije, švedski jezik spada u skupinu sjeverno-germanskih jezika, a to su: norveški, švedski, danski, islandski i finski. Znači da se govornici ovih jezika međusobno razumiju, kao što mi razumijemo srpski ili slovenski jezik.     Ovim jezikom se služi oko 10 miliona ljudi, uglavnom stanovnika Švedske i Finske. Osim što je službeni jezik u Švedskoj, zanimljivo je da je i u Finskoj službeni jezik zajedno sa finskim jezikom. </vt:lpstr>
      <vt:lpstr>PowerPoint Presentation</vt:lpstr>
      <vt:lpstr> Neke riječi: Tack – hvala; Hus - kuća; mamma - mama;  pappa – tata;  skola - škola; hav – more; Sol – sunce; gata – ulica; språk – jezik; katt - mačka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BIBLIJA</dc:title>
  <dc:creator>Windows User</dc:creator>
  <cp:lastModifiedBy>Windows User</cp:lastModifiedBy>
  <cp:revision>26</cp:revision>
  <dcterms:created xsi:type="dcterms:W3CDTF">2020-12-12T17:46:49Z</dcterms:created>
  <dcterms:modified xsi:type="dcterms:W3CDTF">2021-09-28T17:10:50Z</dcterms:modified>
</cp:coreProperties>
</file>